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317" r:id="rId4"/>
    <p:sldId id="289" r:id="rId5"/>
    <p:sldId id="292" r:id="rId6"/>
    <p:sldId id="311" r:id="rId7"/>
    <p:sldId id="312" r:id="rId8"/>
    <p:sldId id="293" r:id="rId9"/>
    <p:sldId id="294" r:id="rId10"/>
    <p:sldId id="315" r:id="rId11"/>
    <p:sldId id="296" r:id="rId12"/>
    <p:sldId id="297" r:id="rId13"/>
    <p:sldId id="302" r:id="rId14"/>
    <p:sldId id="303" r:id="rId15"/>
    <p:sldId id="305" r:id="rId16"/>
    <p:sldId id="307" r:id="rId17"/>
    <p:sldId id="308" r:id="rId18"/>
    <p:sldId id="309" r:id="rId19"/>
    <p:sldId id="310" r:id="rId20"/>
    <p:sldId id="314" r:id="rId21"/>
    <p:sldId id="298" r:id="rId22"/>
    <p:sldId id="31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2" autoAdjust="0"/>
    <p:restoredTop sz="85317" autoAdjust="0"/>
  </p:normalViewPr>
  <p:slideViewPr>
    <p:cSldViewPr>
      <p:cViewPr varScale="1">
        <p:scale>
          <a:sx n="60" d="100"/>
          <a:sy n="60" d="100"/>
        </p:scale>
        <p:origin x="1098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A7EF1-0D1A-403C-B1FA-C5BA444A3D50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1A0F-B233-4B9A-BA41-558A20141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4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-way_compression_func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.stackexchange.com/questions/5358/what-does-maj-and-ch-mean-in-sha-256-algorith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ypto.stackexchange.com/questions/26215/rationale-for-use-of-right-shift-rather-than-rotate-in-sha-2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49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4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dirty="0" smtClean="0"/>
              <a:t>-vertical</a:t>
            </a:r>
            <a:r>
              <a:rPr lang="en-US" i="0" baseline="0" dirty="0" smtClean="0"/>
              <a:t> dimension vs. horizontal dimension – serial vs. parallel hashing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smtClean="0"/>
              <a:t>-if</a:t>
            </a:r>
            <a:r>
              <a:rPr lang="en-US" i="0" baseline="0" smtClean="0"/>
              <a:t> tampering is done, will effect propagate all the way to the root?</a:t>
            </a:r>
          </a:p>
          <a:p>
            <a:pPr marL="0" indent="0">
              <a:buFontTx/>
              <a:buNone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 smtClean="0"/>
              <a:t>-how is proof of membership different for hash tree vs. block chain – whole chain required in latter case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dirty="0" smtClean="0"/>
              <a:t>-link between </a:t>
            </a:r>
            <a:r>
              <a:rPr lang="en-US" i="0" dirty="0" err="1" smtClean="0"/>
              <a:t>unforgeable</a:t>
            </a:r>
            <a:r>
              <a:rPr lang="en-US" i="0" baseline="0" dirty="0" smtClean="0"/>
              <a:t> and non-</a:t>
            </a:r>
            <a:r>
              <a:rPr lang="en-US" i="0" baseline="0" dirty="0" err="1" smtClean="0"/>
              <a:t>repudiable</a:t>
            </a:r>
            <a:r>
              <a:rPr lang="en-US" i="0" baseline="0" dirty="0" smtClean="0"/>
              <a:t>?</a:t>
            </a:r>
            <a:endParaRPr lang="en-US" i="0" dirty="0" smtClean="0"/>
          </a:p>
          <a:p>
            <a:pPr marL="0" indent="0">
              <a:buFontTx/>
              <a:buNone/>
            </a:pPr>
            <a:endParaRPr lang="en-US" i="0" dirty="0" smtClean="0"/>
          </a:p>
          <a:p>
            <a:pPr marL="0" indent="0">
              <a:buFontTx/>
              <a:buNone/>
            </a:pPr>
            <a:r>
              <a:rPr lang="en-US" i="0" dirty="0" smtClean="0"/>
              <a:t>-</a:t>
            </a:r>
            <a:r>
              <a:rPr lang="en-US" i="0" dirty="0" err="1" smtClean="0"/>
              <a:t>isValid</a:t>
            </a:r>
            <a:r>
              <a:rPr lang="en-US" i="0" baseline="0" dirty="0" smtClean="0"/>
              <a:t> is a </a:t>
            </a:r>
            <a:r>
              <a:rPr lang="en-US" i="0" baseline="0" dirty="0" err="1" smtClean="0"/>
              <a:t>boolean</a:t>
            </a:r>
            <a:r>
              <a:rPr lang="en-US" i="0" baseline="0" dirty="0" smtClean="0"/>
              <a:t> value indicating true (i.e. sig is valid) or false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</a:t>
            </a:r>
            <a:r>
              <a:rPr lang="en-US" i="0" baseline="0" dirty="0" err="1" smtClean="0"/>
              <a:t>generateKeys</a:t>
            </a:r>
            <a:r>
              <a:rPr lang="en-US" i="0" baseline="0" dirty="0" smtClean="0"/>
              <a:t> is a randomized algorithm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-verify is always deterministic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dirty="0" smtClean="0"/>
              <a:t>-signing hash pointer</a:t>
            </a:r>
            <a:r>
              <a:rPr lang="en-US" i="0" baseline="0" dirty="0" smtClean="0"/>
              <a:t>, signature then protects the whole structure, i.e. signing pointer at end of block chain effectively signs the whole blockchain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dirty="0" smtClean="0"/>
              <a:t>-all data written in this ledger cannot be deleted</a:t>
            </a:r>
          </a:p>
          <a:p>
            <a:pPr marL="0" indent="0">
              <a:buFontTx/>
              <a:buNone/>
            </a:pPr>
            <a:r>
              <a:rPr lang="en-US" i="0" dirty="0" smtClean="0"/>
              <a:t>-public record of all transactions – to detect</a:t>
            </a:r>
            <a:r>
              <a:rPr lang="en-US" i="0" baseline="0" dirty="0" smtClean="0"/>
              <a:t> double-spends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-Scrooge digitally signs final hash pointer for block chain regularly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dirty="0" smtClean="0"/>
              <a:t>-all data written in this ledger cannot be deleted</a:t>
            </a:r>
          </a:p>
          <a:p>
            <a:pPr marL="0" indent="0">
              <a:buFontTx/>
              <a:buNone/>
            </a:pPr>
            <a:r>
              <a:rPr lang="en-US" i="0" dirty="0" smtClean="0"/>
              <a:t>-public record of all transactions – to detect</a:t>
            </a:r>
            <a:r>
              <a:rPr lang="en-US" i="0" baseline="0" dirty="0" smtClean="0"/>
              <a:t> double-spends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-Scrooge digitally signs hash pointers for block chain regularly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-one transaction per block (basic case)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-Scrooge ensures no double-spends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dirty="0" smtClean="0"/>
              <a:t>-</a:t>
            </a:r>
            <a:r>
              <a:rPr lang="en-US" i="0" dirty="0" err="1" smtClean="0"/>
              <a:t>CreateCoins</a:t>
            </a:r>
            <a:r>
              <a:rPr lang="en-US" i="0" baseline="0" dirty="0"/>
              <a:t> </a:t>
            </a:r>
            <a:r>
              <a:rPr lang="en-US" i="0" baseline="0" dirty="0" smtClean="0"/>
              <a:t>– just like Goofy, except multiple coins are created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	- each coin has a unique serial number (</a:t>
            </a:r>
            <a:r>
              <a:rPr lang="en-US" i="0" baseline="0" dirty="0" err="1" smtClean="0"/>
              <a:t>CoinID</a:t>
            </a:r>
            <a:r>
              <a:rPr lang="en-US" i="0" baseline="0" dirty="0" smtClean="0"/>
              <a:t> – combination of transaction ID and serial 	number in transaction) and a recipient 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-transaction is always valid if signed by Scrooge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-Scrooge (like Goofy) can create as many coins as he likes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dirty="0" smtClean="0"/>
              <a:t>-</a:t>
            </a:r>
            <a:r>
              <a:rPr lang="en-US" i="0" dirty="0" err="1" smtClean="0"/>
              <a:t>PayCoins</a:t>
            </a:r>
            <a:r>
              <a:rPr lang="en-US" i="0" dirty="0" smtClean="0"/>
              <a:t> – consumes some coins and creates others of same total value</a:t>
            </a:r>
          </a:p>
          <a:p>
            <a:pPr marL="0" indent="0">
              <a:buFontTx/>
              <a:buNone/>
            </a:pPr>
            <a:r>
              <a:rPr lang="en-US" i="0" dirty="0" smtClean="0"/>
              <a:t>-everyone who is making a payment (coin being consumed) has to sign this</a:t>
            </a:r>
            <a:r>
              <a:rPr lang="en-US" i="0" baseline="0" dirty="0" smtClean="0"/>
              <a:t> transaction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-4 rules – if followed, Scrooge will accept transaction and write it onto the ledger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-everyone can see which transactions have happened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-double-spending – opportunity is the delay between transactions being circulated and them being published on ledger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-immutability/flexibility – coins are never changed, subdivided, or created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-how to subdivide or combine – Alice could consume one coin and produce new coins of same value which are assigned back to her</a:t>
            </a:r>
          </a:p>
          <a:p>
            <a:pPr marL="0" indent="0">
              <a:buFontTx/>
              <a:buNone/>
            </a:pPr>
            <a:endParaRPr lang="en-US" i="0" dirty="0" smtClean="0"/>
          </a:p>
          <a:p>
            <a:pPr marL="0" indent="0">
              <a:buFontTx/>
              <a:buNone/>
            </a:pP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-the SHA-2 family consists of six hash functions with digests (hash values): SHA-224, SHA-256, SHA-384, SHA-512, SHA-512/224, SHA-512/256.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Damgård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construction was described in Ralph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Merkle's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Ph.D. thesis in 1979. Ralph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Ivan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Damgård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independently proved that the structure is sound: that is, if an appropriate padding scheme is used and the compression function is collision-resistant, then the hash function will also be collision-resistant.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hash function must be able to process an arbitrary-length message into a fixed-length output. This can be achieved by breaking the input up into a series of equal-sized blocks, and operating on them in sequence using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ne-way compression function"/>
              </a:rPr>
              <a:t>one-way compression 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-IV is reused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every call of the hash function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-IV value: http://nvlpubs.nist.gov/nistpubs/FIPS/NIST.FIPS.180-4.pdf#page=20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28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6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 smtClean="0"/>
              <a:t>-8 32-bit words (highly optimized for 32 bit hardware)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-small bitwise tweaks applied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-in each round a number of words are taken and added together (mod32)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-entire state is then shifted right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-inspired by design of linear feedback shift registers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-64 rounds (1 round in figure)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-different constants in each round (no two iterations are same!)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Maj and </a:t>
            </a:r>
            <a:r>
              <a:rPr lang="en-US" i="0" baseline="0" dirty="0" err="1" smtClean="0"/>
              <a:t>Ch</a:t>
            </a:r>
            <a:r>
              <a:rPr lang="en-US" i="0" baseline="0" dirty="0" smtClean="0"/>
              <a:t> functions - </a:t>
            </a:r>
            <a:r>
              <a:rPr lang="en-US" dirty="0" smtClean="0">
                <a:hlinkClick r:id="rId3"/>
              </a:rPr>
              <a:t>https://crypto.stackexchange.com/questions/5358/what-does-maj-and-ch-mean-in-sha-256-algorithm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>
              <a:hlinkClick r:id="rId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Right rotation: </a:t>
            </a:r>
            <a:r>
              <a:rPr lang="en-US" dirty="0" smtClean="0">
                <a:hlinkClick r:id="rId4"/>
              </a:rPr>
              <a:t>https://crypto.stackexchange.com/questions/26215/rationale-for-use-of-right-shift-rather-than-rotate-in-sha-2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5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-random oracle model – idealistic model of hash functions</a:t>
            </a:r>
            <a:r>
              <a:rPr lang="en-US" baseline="0" dirty="0" smtClean="0"/>
              <a:t> as functions that output an independent random variable for every possible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-data structures using pointers – lists, queues, trees,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-integrity property – if original value is stored in buckets!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-each block tells us location</a:t>
            </a:r>
            <a:r>
              <a:rPr lang="en-US" baseline="0" dirty="0" smtClean="0"/>
              <a:t> of previous block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-also allows us to verify that the previous block has not been tampered with!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-block</a:t>
            </a:r>
            <a:r>
              <a:rPr lang="en-US" baseline="0" dirty="0" smtClean="0"/>
              <a:t> chain vs. blockchain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-tampering with</a:t>
            </a:r>
            <a:r>
              <a:rPr lang="en-US" baseline="0" dirty="0" smtClean="0"/>
              <a:t> every progressive block will finally lead to final hash pointer – which is in user’s possession</a:t>
            </a:r>
          </a:p>
          <a:p>
            <a:pPr marL="0" indent="0">
              <a:buFontTx/>
              <a:buNone/>
            </a:pPr>
            <a:endParaRPr lang="en-US" i="1" baseline="0" dirty="0" smtClean="0"/>
          </a:p>
          <a:p>
            <a:pPr marL="0" indent="0">
              <a:buFontTx/>
              <a:buNone/>
            </a:pPr>
            <a:r>
              <a:rPr lang="en-US" i="1" baseline="0" dirty="0" smtClean="0"/>
              <a:t>-</a:t>
            </a:r>
            <a:r>
              <a:rPr lang="en-US" i="0" baseline="0" dirty="0" smtClean="0"/>
              <a:t>this construction is very similar to the </a:t>
            </a:r>
            <a:r>
              <a:rPr lang="en-US" i="0" baseline="0" dirty="0" err="1" smtClean="0"/>
              <a:t>Merkle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Damgard</a:t>
            </a:r>
            <a:r>
              <a:rPr lang="en-US" i="0" baseline="0" dirty="0" smtClean="0"/>
              <a:t> construction from earlier – same intuition behind them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-chaining effect protects entire log as opposed to individual blocks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-tampering effect will propagate throughout log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-even a minor change will *completely* change the blockchain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ce.com/en/article/j5nzx4/what-was-the-first-blockchain" TargetMode="External"/><Relationship Id="rId3" Type="http://schemas.openxmlformats.org/officeDocument/2006/relationships/image" Target="../media/image28.gif"/><Relationship Id="rId7" Type="http://schemas.openxmlformats.org/officeDocument/2006/relationships/hyperlink" Target="https://nakamoto.com/public-key-cryptography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akamoto.com/merkle-trees/" TargetMode="External"/><Relationship Id="rId5" Type="http://schemas.openxmlformats.org/officeDocument/2006/relationships/hyperlink" Target="https://github.com/anders94/blockchain-demo" TargetMode="External"/><Relationship Id="rId4" Type="http://schemas.openxmlformats.org/officeDocument/2006/relationships/hyperlink" Target="https://blockchaindemo.io/" TargetMode="External"/><Relationship Id="rId9" Type="http://schemas.openxmlformats.org/officeDocument/2006/relationships/hyperlink" Target="https://www.coindesk.com/ralph-merkle-is-back-and-he-wants-to-resurrect-da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14402"/>
            <a:ext cx="7772400" cy="33527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700" b="1" dirty="0"/>
              <a:t>Building Blocks</a:t>
            </a:r>
            <a:br>
              <a:rPr lang="en-US" sz="6700" b="1" dirty="0"/>
            </a:br>
            <a:r>
              <a:rPr lang="en-US" sz="6700" b="1" dirty="0"/>
              <a:t/>
            </a:r>
            <a:br>
              <a:rPr lang="en-US" sz="6700" b="1" dirty="0"/>
            </a:br>
            <a:r>
              <a:rPr lang="en-US" sz="3100" b="1" dirty="0"/>
              <a:t>[hash structures + signatures + coins]</a:t>
            </a:r>
          </a:p>
        </p:txBody>
      </p:sp>
    </p:spTree>
    <p:extLst>
      <p:ext uri="{BB962C8B-B14F-4D97-AF65-F5344CB8AC3E}">
        <p14:creationId xmlns:p14="http://schemas.microsoft.com/office/powerpoint/2010/main" val="33411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Block chain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75" y="778042"/>
            <a:ext cx="7173925" cy="5410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AutoShape 2" descr="Blockchain block chain | THIS IS BLOCKCHAIN...RIGHT??? | image tagged in blockchain | made w/ Imgflip meme mak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439778"/>
            <a:ext cx="7086600" cy="53443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6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Merkle</a:t>
            </a:r>
            <a:r>
              <a:rPr lang="en-US" sz="4000" b="1" cap="all" dirty="0">
                <a:latin typeface="Arial Rounded MT Bold" pitchFamily="34" charset="0"/>
              </a:rPr>
              <a:t> trees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762000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binary tree with hash pointers</a:t>
            </a:r>
            <a:endParaRPr lang="en-AU" sz="2400" i="1" baseline="30000" dirty="0">
              <a:latin typeface="Century Gothic" pitchFamily="34" charset="0"/>
            </a:endParaRPr>
          </a:p>
        </p:txBody>
      </p: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1524000" y="838200"/>
            <a:ext cx="9753600" cy="5943600"/>
            <a:chOff x="743" y="528"/>
            <a:chExt cx="4572" cy="1911"/>
          </a:xfrm>
        </p:grpSpPr>
        <p:sp>
          <p:nvSpPr>
            <p:cNvPr id="62" name="TextBox 21"/>
            <p:cNvSpPr txBox="1">
              <a:spLocks noChangeArrowheads="1"/>
            </p:cNvSpPr>
            <p:nvPr/>
          </p:nvSpPr>
          <p:spPr bwMode="auto">
            <a:xfrm>
              <a:off x="2751" y="528"/>
              <a:ext cx="528" cy="136"/>
            </a:xfrm>
            <a:prstGeom prst="rect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Root</a:t>
              </a:r>
            </a:p>
          </p:txBody>
        </p: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743" y="1877"/>
              <a:ext cx="530" cy="559"/>
              <a:chOff x="1179005" y="2987675"/>
              <a:chExt cx="841819" cy="889603"/>
            </a:xfrm>
          </p:grpSpPr>
          <p:sp>
            <p:nvSpPr>
              <p:cNvPr id="60" name="TextBox 18"/>
              <p:cNvSpPr txBox="1">
                <a:spLocks noChangeArrowheads="1"/>
              </p:cNvSpPr>
              <p:nvPr/>
            </p:nvSpPr>
            <p:spPr bwMode="auto">
              <a:xfrm>
                <a:off x="1179005" y="3504646"/>
                <a:ext cx="838642" cy="372632"/>
              </a:xfrm>
              <a:prstGeom prst="rect">
                <a:avLst/>
              </a:prstGeom>
              <a:solidFill>
                <a:schemeClr val="accent1">
                  <a:alpha val="7999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Data (1)</a:t>
                </a:r>
              </a:p>
            </p:txBody>
          </p:sp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182182" y="2987675"/>
                <a:ext cx="838642" cy="372629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Hash (1)</a:t>
                </a:r>
              </a:p>
            </p:txBody>
          </p:sp>
        </p:grpSp>
        <p:sp>
          <p:nvSpPr>
            <p:cNvPr id="15" name="TextBox 24"/>
            <p:cNvSpPr txBox="1">
              <a:spLocks noChangeArrowheads="1"/>
            </p:cNvSpPr>
            <p:nvPr/>
          </p:nvSpPr>
          <p:spPr bwMode="auto">
            <a:xfrm>
              <a:off x="1069" y="1445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(1)</a:t>
              </a:r>
            </a:p>
          </p:txBody>
        </p:sp>
        <p:sp>
          <p:nvSpPr>
            <p:cNvPr id="16" name="TextBox 51"/>
            <p:cNvSpPr txBox="1">
              <a:spLocks noChangeArrowheads="1"/>
            </p:cNvSpPr>
            <p:nvPr/>
          </p:nvSpPr>
          <p:spPr bwMode="auto">
            <a:xfrm>
              <a:off x="1672" y="960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(1)</a:t>
              </a:r>
            </a:p>
          </p:txBody>
        </p:sp>
        <p:cxnSp>
          <p:nvCxnSpPr>
            <p:cNvPr id="17" name="Straight Arrow Connector 16"/>
            <p:cNvCxnSpPr>
              <a:stCxn id="60" idx="0"/>
              <a:endCxn id="61" idx="2"/>
            </p:cNvCxnSpPr>
            <p:nvPr/>
          </p:nvCxnSpPr>
          <p:spPr>
            <a:xfrm flipV="1">
              <a:off x="1007" y="2111"/>
              <a:ext cx="2" cy="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8"/>
            <p:cNvSpPr txBox="1">
              <a:spLocks noChangeArrowheads="1"/>
            </p:cNvSpPr>
            <p:nvPr/>
          </p:nvSpPr>
          <p:spPr bwMode="auto">
            <a:xfrm>
              <a:off x="1321" y="2205"/>
              <a:ext cx="528" cy="234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Data (2)</a:t>
              </a:r>
            </a:p>
          </p:txBody>
        </p:sp>
        <p:sp>
          <p:nvSpPr>
            <p:cNvPr id="19" name="TextBox 20"/>
            <p:cNvSpPr txBox="1">
              <a:spLocks noChangeArrowheads="1"/>
            </p:cNvSpPr>
            <p:nvPr/>
          </p:nvSpPr>
          <p:spPr bwMode="auto">
            <a:xfrm>
              <a:off x="1315" y="1880"/>
              <a:ext cx="529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(2)</a:t>
              </a:r>
            </a:p>
          </p:txBody>
        </p:sp>
        <p:cxnSp>
          <p:nvCxnSpPr>
            <p:cNvPr id="20" name="Straight Arrow Connector 19"/>
            <p:cNvCxnSpPr>
              <a:stCxn id="61" idx="0"/>
              <a:endCxn id="15" idx="2"/>
            </p:cNvCxnSpPr>
            <p:nvPr/>
          </p:nvCxnSpPr>
          <p:spPr>
            <a:xfrm flipV="1">
              <a:off x="1009" y="1679"/>
              <a:ext cx="324" cy="1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2"/>
            </p:cNvCxnSpPr>
            <p:nvPr/>
          </p:nvCxnSpPr>
          <p:spPr>
            <a:xfrm flipH="1" flipV="1">
              <a:off x="1580" y="2114"/>
              <a:ext cx="14" cy="8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9" idx="0"/>
              <a:endCxn id="15" idx="2"/>
            </p:cNvCxnSpPr>
            <p:nvPr/>
          </p:nvCxnSpPr>
          <p:spPr>
            <a:xfrm flipH="1" flipV="1">
              <a:off x="1333" y="1679"/>
              <a:ext cx="247" cy="20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90"/>
            <p:cNvGrpSpPr>
              <a:grpSpLocks/>
            </p:cNvGrpSpPr>
            <p:nvPr/>
          </p:nvGrpSpPr>
          <p:grpSpPr bwMode="auto">
            <a:xfrm>
              <a:off x="1883" y="1877"/>
              <a:ext cx="530" cy="559"/>
              <a:chOff x="1179005" y="2987675"/>
              <a:chExt cx="841819" cy="889603"/>
            </a:xfrm>
          </p:grpSpPr>
          <p:sp>
            <p:nvSpPr>
              <p:cNvPr id="58" name="TextBox 18"/>
              <p:cNvSpPr txBox="1">
                <a:spLocks noChangeArrowheads="1"/>
              </p:cNvSpPr>
              <p:nvPr/>
            </p:nvSpPr>
            <p:spPr bwMode="auto">
              <a:xfrm>
                <a:off x="1179005" y="3504646"/>
                <a:ext cx="838642" cy="372632"/>
              </a:xfrm>
              <a:prstGeom prst="rect">
                <a:avLst/>
              </a:prstGeom>
              <a:solidFill>
                <a:schemeClr val="accent1">
                  <a:alpha val="7999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Data (3)</a:t>
                </a:r>
              </a:p>
            </p:txBody>
          </p:sp>
          <p:sp>
            <p:nvSpPr>
              <p:cNvPr id="59" name="TextBox 20"/>
              <p:cNvSpPr txBox="1">
                <a:spLocks noChangeArrowheads="1"/>
              </p:cNvSpPr>
              <p:nvPr/>
            </p:nvSpPr>
            <p:spPr bwMode="auto">
              <a:xfrm>
                <a:off x="1182182" y="2987675"/>
                <a:ext cx="838642" cy="372629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Hash (3)</a:t>
                </a:r>
              </a:p>
            </p:txBody>
          </p:sp>
        </p:grpSp>
        <p:sp>
          <p:nvSpPr>
            <p:cNvPr id="24" name="TextBox 24"/>
            <p:cNvSpPr txBox="1">
              <a:spLocks noChangeArrowheads="1"/>
            </p:cNvSpPr>
            <p:nvPr/>
          </p:nvSpPr>
          <p:spPr bwMode="auto">
            <a:xfrm>
              <a:off x="2187" y="1432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(2)</a:t>
              </a:r>
            </a:p>
          </p:txBody>
        </p:sp>
        <p:cxnSp>
          <p:nvCxnSpPr>
            <p:cNvPr id="25" name="Straight Arrow Connector 24"/>
            <p:cNvCxnSpPr>
              <a:endCxn id="59" idx="2"/>
            </p:cNvCxnSpPr>
            <p:nvPr/>
          </p:nvCxnSpPr>
          <p:spPr>
            <a:xfrm flipV="1">
              <a:off x="2147" y="2111"/>
              <a:ext cx="2" cy="9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8"/>
            <p:cNvSpPr txBox="1">
              <a:spLocks noChangeArrowheads="1"/>
            </p:cNvSpPr>
            <p:nvPr/>
          </p:nvSpPr>
          <p:spPr bwMode="auto">
            <a:xfrm>
              <a:off x="2461" y="2205"/>
              <a:ext cx="529" cy="234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Data (4)</a:t>
              </a:r>
            </a:p>
          </p:txBody>
        </p:sp>
        <p:sp>
          <p:nvSpPr>
            <p:cNvPr id="27" name="TextBox 20"/>
            <p:cNvSpPr txBox="1">
              <a:spLocks noChangeArrowheads="1"/>
            </p:cNvSpPr>
            <p:nvPr/>
          </p:nvSpPr>
          <p:spPr bwMode="auto">
            <a:xfrm>
              <a:off x="2456" y="1880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(4)</a:t>
              </a:r>
            </a:p>
          </p:txBody>
        </p:sp>
        <p:cxnSp>
          <p:nvCxnSpPr>
            <p:cNvPr id="28" name="Straight Arrow Connector 27"/>
            <p:cNvCxnSpPr>
              <a:endCxn id="24" idx="2"/>
            </p:cNvCxnSpPr>
            <p:nvPr/>
          </p:nvCxnSpPr>
          <p:spPr>
            <a:xfrm flipV="1">
              <a:off x="2152" y="1666"/>
              <a:ext cx="299" cy="21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6" idx="0"/>
              <a:endCxn id="27" idx="2"/>
            </p:cNvCxnSpPr>
            <p:nvPr/>
          </p:nvCxnSpPr>
          <p:spPr>
            <a:xfrm flipH="1" flipV="1">
              <a:off x="2720" y="2114"/>
              <a:ext cx="6" cy="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  <a:endCxn id="24" idx="2"/>
            </p:cNvCxnSpPr>
            <p:nvPr/>
          </p:nvCxnSpPr>
          <p:spPr>
            <a:xfrm flipH="1" flipV="1">
              <a:off x="2451" y="1666"/>
              <a:ext cx="269" cy="2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5" idx="0"/>
              <a:endCxn id="16" idx="2"/>
            </p:cNvCxnSpPr>
            <p:nvPr/>
          </p:nvCxnSpPr>
          <p:spPr>
            <a:xfrm flipV="1">
              <a:off x="1333" y="1194"/>
              <a:ext cx="603" cy="25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4" idx="0"/>
              <a:endCxn id="16" idx="2"/>
            </p:cNvCxnSpPr>
            <p:nvPr/>
          </p:nvCxnSpPr>
          <p:spPr>
            <a:xfrm flipH="1" flipV="1">
              <a:off x="1936" y="1194"/>
              <a:ext cx="515" cy="2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6" idx="0"/>
              <a:endCxn id="62" idx="2"/>
            </p:cNvCxnSpPr>
            <p:nvPr/>
          </p:nvCxnSpPr>
          <p:spPr>
            <a:xfrm flipV="1">
              <a:off x="1936" y="664"/>
              <a:ext cx="1079" cy="2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107"/>
            <p:cNvGrpSpPr>
              <a:grpSpLocks/>
            </p:cNvGrpSpPr>
            <p:nvPr/>
          </p:nvGrpSpPr>
          <p:grpSpPr bwMode="auto">
            <a:xfrm>
              <a:off x="3068" y="1877"/>
              <a:ext cx="530" cy="559"/>
              <a:chOff x="1179005" y="2987675"/>
              <a:chExt cx="841819" cy="889603"/>
            </a:xfrm>
          </p:grpSpPr>
          <p:sp>
            <p:nvSpPr>
              <p:cNvPr id="56" name="TextBox 18"/>
              <p:cNvSpPr txBox="1">
                <a:spLocks noChangeArrowheads="1"/>
              </p:cNvSpPr>
              <p:nvPr/>
            </p:nvSpPr>
            <p:spPr bwMode="auto">
              <a:xfrm>
                <a:off x="1179005" y="3504646"/>
                <a:ext cx="838642" cy="372632"/>
              </a:xfrm>
              <a:prstGeom prst="rect">
                <a:avLst/>
              </a:prstGeom>
              <a:solidFill>
                <a:schemeClr val="accent1">
                  <a:alpha val="7999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Data (5)</a:t>
                </a:r>
              </a:p>
            </p:txBody>
          </p:sp>
          <p:sp>
            <p:nvSpPr>
              <p:cNvPr id="57" name="TextBox 20"/>
              <p:cNvSpPr txBox="1">
                <a:spLocks noChangeArrowheads="1"/>
              </p:cNvSpPr>
              <p:nvPr/>
            </p:nvSpPr>
            <p:spPr bwMode="auto">
              <a:xfrm>
                <a:off x="1182182" y="2987675"/>
                <a:ext cx="838642" cy="372629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Hash (5)</a:t>
                </a:r>
              </a:p>
            </p:txBody>
          </p:sp>
        </p:grpSp>
        <p:sp>
          <p:nvSpPr>
            <p:cNvPr id="35" name="TextBox 24"/>
            <p:cNvSpPr txBox="1">
              <a:spLocks noChangeArrowheads="1"/>
            </p:cNvSpPr>
            <p:nvPr/>
          </p:nvSpPr>
          <p:spPr bwMode="auto">
            <a:xfrm>
              <a:off x="3371" y="1432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(3)</a:t>
              </a:r>
            </a:p>
          </p:txBody>
        </p:sp>
        <p:sp>
          <p:nvSpPr>
            <p:cNvPr id="36" name="TextBox 51"/>
            <p:cNvSpPr txBox="1">
              <a:spLocks noChangeArrowheads="1"/>
            </p:cNvSpPr>
            <p:nvPr/>
          </p:nvSpPr>
          <p:spPr bwMode="auto">
            <a:xfrm>
              <a:off x="3997" y="960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(2)</a:t>
              </a:r>
            </a:p>
          </p:txBody>
        </p:sp>
        <p:cxnSp>
          <p:nvCxnSpPr>
            <p:cNvPr id="37" name="Straight Arrow Connector 36"/>
            <p:cNvCxnSpPr>
              <a:endCxn id="57" idx="2"/>
            </p:cNvCxnSpPr>
            <p:nvPr/>
          </p:nvCxnSpPr>
          <p:spPr>
            <a:xfrm flipV="1">
              <a:off x="3332" y="2111"/>
              <a:ext cx="2" cy="9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18"/>
            <p:cNvSpPr txBox="1">
              <a:spLocks noChangeArrowheads="1"/>
            </p:cNvSpPr>
            <p:nvPr/>
          </p:nvSpPr>
          <p:spPr bwMode="auto">
            <a:xfrm>
              <a:off x="3639" y="2205"/>
              <a:ext cx="528" cy="234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Data (6)</a:t>
              </a:r>
            </a:p>
          </p:txBody>
        </p:sp>
        <p:sp>
          <p:nvSpPr>
            <p:cNvPr id="39" name="TextBox 20"/>
            <p:cNvSpPr txBox="1">
              <a:spLocks noChangeArrowheads="1"/>
            </p:cNvSpPr>
            <p:nvPr/>
          </p:nvSpPr>
          <p:spPr bwMode="auto">
            <a:xfrm>
              <a:off x="3641" y="1880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(6)</a:t>
              </a:r>
            </a:p>
          </p:txBody>
        </p:sp>
        <p:cxnSp>
          <p:nvCxnSpPr>
            <p:cNvPr id="40" name="Straight Arrow Connector 39"/>
            <p:cNvCxnSpPr>
              <a:endCxn id="35" idx="2"/>
            </p:cNvCxnSpPr>
            <p:nvPr/>
          </p:nvCxnSpPr>
          <p:spPr>
            <a:xfrm flipV="1">
              <a:off x="3334" y="1666"/>
              <a:ext cx="301" cy="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0"/>
              <a:endCxn id="35" idx="2"/>
            </p:cNvCxnSpPr>
            <p:nvPr/>
          </p:nvCxnSpPr>
          <p:spPr>
            <a:xfrm flipH="1" flipV="1">
              <a:off x="3635" y="1666"/>
              <a:ext cx="270" cy="2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118"/>
            <p:cNvGrpSpPr>
              <a:grpSpLocks/>
            </p:cNvGrpSpPr>
            <p:nvPr/>
          </p:nvGrpSpPr>
          <p:grpSpPr bwMode="auto">
            <a:xfrm>
              <a:off x="4209" y="1877"/>
              <a:ext cx="530" cy="559"/>
              <a:chOff x="1179005" y="2987675"/>
              <a:chExt cx="841819" cy="889603"/>
            </a:xfrm>
          </p:grpSpPr>
          <p:sp>
            <p:nvSpPr>
              <p:cNvPr id="54" name="TextBox 18"/>
              <p:cNvSpPr txBox="1">
                <a:spLocks noChangeArrowheads="1"/>
              </p:cNvSpPr>
              <p:nvPr/>
            </p:nvSpPr>
            <p:spPr bwMode="auto">
              <a:xfrm>
                <a:off x="1179005" y="3504646"/>
                <a:ext cx="838642" cy="372632"/>
              </a:xfrm>
              <a:prstGeom prst="rect">
                <a:avLst/>
              </a:prstGeom>
              <a:solidFill>
                <a:schemeClr val="accent1">
                  <a:alpha val="7999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Data (7)</a:t>
                </a:r>
              </a:p>
            </p:txBody>
          </p:sp>
          <p:sp>
            <p:nvSpPr>
              <p:cNvPr id="55" name="TextBox 20"/>
              <p:cNvSpPr txBox="1">
                <a:spLocks noChangeArrowheads="1"/>
              </p:cNvSpPr>
              <p:nvPr/>
            </p:nvSpPr>
            <p:spPr bwMode="auto">
              <a:xfrm>
                <a:off x="1182182" y="2987675"/>
                <a:ext cx="838642" cy="372629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Hash (7)</a:t>
                </a:r>
              </a:p>
            </p:txBody>
          </p:sp>
        </p:grpSp>
        <p:sp>
          <p:nvSpPr>
            <p:cNvPr id="43" name="TextBox 24"/>
            <p:cNvSpPr txBox="1">
              <a:spLocks noChangeArrowheads="1"/>
            </p:cNvSpPr>
            <p:nvPr/>
          </p:nvSpPr>
          <p:spPr bwMode="auto">
            <a:xfrm>
              <a:off x="4512" y="1432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(4)</a:t>
              </a:r>
            </a:p>
          </p:txBody>
        </p:sp>
        <p:cxnSp>
          <p:nvCxnSpPr>
            <p:cNvPr id="44" name="Straight Arrow Connector 43"/>
            <p:cNvCxnSpPr>
              <a:endCxn id="55" idx="2"/>
            </p:cNvCxnSpPr>
            <p:nvPr/>
          </p:nvCxnSpPr>
          <p:spPr>
            <a:xfrm flipV="1">
              <a:off x="4473" y="2111"/>
              <a:ext cx="2" cy="9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18"/>
            <p:cNvSpPr txBox="1">
              <a:spLocks noChangeArrowheads="1"/>
            </p:cNvSpPr>
            <p:nvPr/>
          </p:nvSpPr>
          <p:spPr bwMode="auto">
            <a:xfrm>
              <a:off x="4787" y="2205"/>
              <a:ext cx="528" cy="234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Data (8)</a:t>
              </a:r>
            </a:p>
          </p:txBody>
        </p:sp>
        <p:sp>
          <p:nvSpPr>
            <p:cNvPr id="46" name="TextBox 20"/>
            <p:cNvSpPr txBox="1">
              <a:spLocks noChangeArrowheads="1"/>
            </p:cNvSpPr>
            <p:nvPr/>
          </p:nvSpPr>
          <p:spPr bwMode="auto">
            <a:xfrm>
              <a:off x="4781" y="1880"/>
              <a:ext cx="529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(8)</a:t>
              </a:r>
            </a:p>
          </p:txBody>
        </p:sp>
        <p:cxnSp>
          <p:nvCxnSpPr>
            <p:cNvPr id="47" name="Straight Arrow Connector 46"/>
            <p:cNvCxnSpPr>
              <a:endCxn id="43" idx="2"/>
            </p:cNvCxnSpPr>
            <p:nvPr/>
          </p:nvCxnSpPr>
          <p:spPr>
            <a:xfrm flipV="1">
              <a:off x="4475" y="1666"/>
              <a:ext cx="301" cy="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5" idx="0"/>
              <a:endCxn id="46" idx="2"/>
            </p:cNvCxnSpPr>
            <p:nvPr/>
          </p:nvCxnSpPr>
          <p:spPr>
            <a:xfrm flipH="1" flipV="1">
              <a:off x="5046" y="2114"/>
              <a:ext cx="6" cy="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6" idx="0"/>
              <a:endCxn id="43" idx="2"/>
            </p:cNvCxnSpPr>
            <p:nvPr/>
          </p:nvCxnSpPr>
          <p:spPr>
            <a:xfrm flipH="1" flipV="1">
              <a:off x="4776" y="1666"/>
              <a:ext cx="269" cy="2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0"/>
              <a:endCxn id="36" idx="2"/>
            </p:cNvCxnSpPr>
            <p:nvPr/>
          </p:nvCxnSpPr>
          <p:spPr>
            <a:xfrm flipV="1">
              <a:off x="3635" y="1194"/>
              <a:ext cx="626" cy="2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3" idx="0"/>
              <a:endCxn id="36" idx="2"/>
            </p:cNvCxnSpPr>
            <p:nvPr/>
          </p:nvCxnSpPr>
          <p:spPr>
            <a:xfrm flipH="1" flipV="1">
              <a:off x="4261" y="1194"/>
              <a:ext cx="515" cy="2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6" idx="0"/>
              <a:endCxn id="62" idx="2"/>
            </p:cNvCxnSpPr>
            <p:nvPr/>
          </p:nvCxnSpPr>
          <p:spPr>
            <a:xfrm flipH="1" flipV="1">
              <a:off x="3015" y="664"/>
              <a:ext cx="1246" cy="2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8" idx="0"/>
              <a:endCxn id="39" idx="2"/>
            </p:cNvCxnSpPr>
            <p:nvPr/>
          </p:nvCxnSpPr>
          <p:spPr>
            <a:xfrm flipV="1">
              <a:off x="3903" y="2114"/>
              <a:ext cx="2" cy="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0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Merkle</a:t>
            </a:r>
            <a:r>
              <a:rPr lang="en-US" sz="4000" b="1" cap="all" dirty="0">
                <a:latin typeface="Arial Rounded MT Bold" pitchFamily="34" charset="0"/>
              </a:rPr>
              <a:t> trees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762001"/>
            <a:ext cx="12191999" cy="12003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tamper evident log?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proof of membership</a:t>
            </a:r>
            <a:endParaRPr lang="en-AU" sz="2600" dirty="0">
              <a:latin typeface="Century Gothic" pitchFamily="34" charset="0"/>
            </a:endParaRPr>
          </a:p>
        </p:txBody>
      </p: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1600201" y="762000"/>
            <a:ext cx="8610599" cy="6019801"/>
            <a:chOff x="743" y="528"/>
            <a:chExt cx="3782" cy="1908"/>
          </a:xfrm>
        </p:grpSpPr>
        <p:sp>
          <p:nvSpPr>
            <p:cNvPr id="9" name="TextBox 21"/>
            <p:cNvSpPr txBox="1">
              <a:spLocks noChangeArrowheads="1"/>
            </p:cNvSpPr>
            <p:nvPr/>
          </p:nvSpPr>
          <p:spPr bwMode="auto">
            <a:xfrm>
              <a:off x="2751" y="528"/>
              <a:ext cx="528" cy="136"/>
            </a:xfrm>
            <a:prstGeom prst="rect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Root</a:t>
              </a:r>
            </a:p>
          </p:txBody>
        </p:sp>
        <p:grpSp>
          <p:nvGrpSpPr>
            <p:cNvPr id="10" name="Group 49"/>
            <p:cNvGrpSpPr>
              <a:grpSpLocks/>
            </p:cNvGrpSpPr>
            <p:nvPr/>
          </p:nvGrpSpPr>
          <p:grpSpPr bwMode="auto">
            <a:xfrm>
              <a:off x="743" y="1877"/>
              <a:ext cx="530" cy="559"/>
              <a:chOff x="1179005" y="2987675"/>
              <a:chExt cx="841819" cy="889603"/>
            </a:xfrm>
          </p:grpSpPr>
          <p:sp>
            <p:nvSpPr>
              <p:cNvPr id="57" name="TextBox 18"/>
              <p:cNvSpPr txBox="1">
                <a:spLocks noChangeArrowheads="1"/>
              </p:cNvSpPr>
              <p:nvPr/>
            </p:nvSpPr>
            <p:spPr bwMode="auto">
              <a:xfrm>
                <a:off x="1179005" y="3504646"/>
                <a:ext cx="838642" cy="372632"/>
              </a:xfrm>
              <a:prstGeom prst="rect">
                <a:avLst/>
              </a:prstGeom>
              <a:solidFill>
                <a:schemeClr val="accent1">
                  <a:alpha val="7999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Data (1)</a:t>
                </a:r>
              </a:p>
            </p:txBody>
          </p:sp>
          <p:sp>
            <p:nvSpPr>
              <p:cNvPr id="58" name="TextBox 20"/>
              <p:cNvSpPr txBox="1">
                <a:spLocks noChangeArrowheads="1"/>
              </p:cNvSpPr>
              <p:nvPr/>
            </p:nvSpPr>
            <p:spPr bwMode="auto">
              <a:xfrm>
                <a:off x="1182182" y="2987675"/>
                <a:ext cx="838642" cy="372629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600" b="1">
                    <a:latin typeface="Century Gothic" pitchFamily="34" charset="0"/>
                  </a:rPr>
                  <a:t>Hash (1)</a:t>
                </a:r>
              </a:p>
            </p:txBody>
          </p:sp>
        </p:grpSp>
        <p:sp>
          <p:nvSpPr>
            <p:cNvPr id="12" name="TextBox 24"/>
            <p:cNvSpPr txBox="1">
              <a:spLocks noChangeArrowheads="1"/>
            </p:cNvSpPr>
            <p:nvPr/>
          </p:nvSpPr>
          <p:spPr bwMode="auto">
            <a:xfrm>
              <a:off x="1069" y="1445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(1)</a:t>
              </a:r>
            </a:p>
          </p:txBody>
        </p:sp>
        <p:sp>
          <p:nvSpPr>
            <p:cNvPr id="13" name="TextBox 51"/>
            <p:cNvSpPr txBox="1">
              <a:spLocks noChangeArrowheads="1"/>
            </p:cNvSpPr>
            <p:nvPr/>
          </p:nvSpPr>
          <p:spPr bwMode="auto">
            <a:xfrm>
              <a:off x="1672" y="960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(1)</a:t>
              </a:r>
            </a:p>
          </p:txBody>
        </p:sp>
        <p:cxnSp>
          <p:nvCxnSpPr>
            <p:cNvPr id="14" name="Straight Arrow Connector 13"/>
            <p:cNvCxnSpPr>
              <a:stCxn id="57" idx="0"/>
              <a:endCxn id="58" idx="2"/>
            </p:cNvCxnSpPr>
            <p:nvPr/>
          </p:nvCxnSpPr>
          <p:spPr>
            <a:xfrm flipV="1">
              <a:off x="1007" y="2111"/>
              <a:ext cx="2" cy="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0"/>
            <p:cNvSpPr txBox="1">
              <a:spLocks noChangeArrowheads="1"/>
            </p:cNvSpPr>
            <p:nvPr/>
          </p:nvSpPr>
          <p:spPr bwMode="auto">
            <a:xfrm>
              <a:off x="1315" y="1880"/>
              <a:ext cx="529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(2)</a:t>
              </a:r>
            </a:p>
          </p:txBody>
        </p:sp>
        <p:cxnSp>
          <p:nvCxnSpPr>
            <p:cNvPr id="17" name="Straight Arrow Connector 16"/>
            <p:cNvCxnSpPr>
              <a:stCxn id="58" idx="0"/>
              <a:endCxn id="12" idx="2"/>
            </p:cNvCxnSpPr>
            <p:nvPr/>
          </p:nvCxnSpPr>
          <p:spPr>
            <a:xfrm flipV="1">
              <a:off x="1009" y="1679"/>
              <a:ext cx="324" cy="1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0"/>
              <a:endCxn id="12" idx="2"/>
            </p:cNvCxnSpPr>
            <p:nvPr/>
          </p:nvCxnSpPr>
          <p:spPr>
            <a:xfrm flipH="1" flipV="1">
              <a:off x="1333" y="1679"/>
              <a:ext cx="247" cy="20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2187" y="1432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(2)</a:t>
              </a:r>
            </a:p>
          </p:txBody>
        </p:sp>
        <p:cxnSp>
          <p:nvCxnSpPr>
            <p:cNvPr id="28" name="Straight Arrow Connector 27"/>
            <p:cNvCxnSpPr>
              <a:stCxn id="12" idx="0"/>
              <a:endCxn id="13" idx="2"/>
            </p:cNvCxnSpPr>
            <p:nvPr/>
          </p:nvCxnSpPr>
          <p:spPr>
            <a:xfrm flipV="1">
              <a:off x="1333" y="1194"/>
              <a:ext cx="603" cy="25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1" idx="0"/>
              <a:endCxn id="13" idx="2"/>
            </p:cNvCxnSpPr>
            <p:nvPr/>
          </p:nvCxnSpPr>
          <p:spPr>
            <a:xfrm flipH="1" flipV="1">
              <a:off x="1936" y="1194"/>
              <a:ext cx="515" cy="2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3" idx="0"/>
              <a:endCxn id="9" idx="2"/>
            </p:cNvCxnSpPr>
            <p:nvPr/>
          </p:nvCxnSpPr>
          <p:spPr>
            <a:xfrm flipV="1">
              <a:off x="1936" y="664"/>
              <a:ext cx="1079" cy="2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51"/>
            <p:cNvSpPr txBox="1">
              <a:spLocks noChangeArrowheads="1"/>
            </p:cNvSpPr>
            <p:nvPr/>
          </p:nvSpPr>
          <p:spPr bwMode="auto">
            <a:xfrm>
              <a:off x="3997" y="960"/>
              <a:ext cx="528" cy="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Century Gothic" pitchFamily="34" charset="0"/>
                </a:rPr>
                <a:t>Hash (2)</a:t>
              </a:r>
            </a:p>
          </p:txBody>
        </p:sp>
        <p:cxnSp>
          <p:nvCxnSpPr>
            <p:cNvPr id="49" name="Straight Arrow Connector 48"/>
            <p:cNvCxnSpPr>
              <a:stCxn id="33" idx="0"/>
              <a:endCxn id="9" idx="2"/>
            </p:cNvCxnSpPr>
            <p:nvPr/>
          </p:nvCxnSpPr>
          <p:spPr>
            <a:xfrm flipH="1" flipV="1">
              <a:off x="3015" y="664"/>
              <a:ext cx="1246" cy="2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6019800" y="5657671"/>
            <a:ext cx="6111874" cy="12003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log(</a:t>
            </a:r>
            <a:r>
              <a:rPr lang="en-US" sz="2600" i="1" dirty="0">
                <a:latin typeface="Century Gothic" pitchFamily="34" charset="0"/>
              </a:rPr>
              <a:t>n</a:t>
            </a:r>
            <a:r>
              <a:rPr lang="en-US" sz="2600" dirty="0">
                <a:latin typeface="Century Gothic" pitchFamily="34" charset="0"/>
              </a:rPr>
              <a:t>) items compute/reveal/store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advantage of privacy</a:t>
            </a:r>
          </a:p>
        </p:txBody>
      </p:sp>
    </p:spTree>
    <p:extLst>
      <p:ext uri="{BB962C8B-B14F-4D97-AF65-F5344CB8AC3E}">
        <p14:creationId xmlns:p14="http://schemas.microsoft.com/office/powerpoint/2010/main" val="21864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Digital signatures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762001"/>
            <a:ext cx="12191999" cy="27699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digital </a:t>
            </a:r>
            <a:r>
              <a:rPr lang="en-AU" sz="2400" dirty="0" err="1">
                <a:latin typeface="Century Gothic" pitchFamily="34" charset="0"/>
              </a:rPr>
              <a:t>analog</a:t>
            </a:r>
            <a:r>
              <a:rPr lang="en-AU" sz="2400" dirty="0">
                <a:latin typeface="Century Gothic" pitchFamily="34" charset="0"/>
              </a:rPr>
              <a:t> to handwritten signature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publicly verifiable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binding to data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unforgeable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non-repudiable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4815007"/>
            <a:ext cx="12191999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randomization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message size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sign message </a:t>
            </a:r>
            <a:r>
              <a:rPr lang="en-AU" sz="2400" dirty="0" smtClean="0">
                <a:latin typeface="Century Gothic" pitchFamily="34" charset="0"/>
              </a:rPr>
              <a:t>hash</a:t>
            </a:r>
            <a:endParaRPr lang="en-AU" sz="2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5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Digital signatures</a:t>
            </a:r>
          </a:p>
        </p:txBody>
      </p:sp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0" y="894814"/>
            <a:ext cx="12192000" cy="36009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ECDSA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randomness (key, signature)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private key – 256 bits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public key – 512, 257 bits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message size – 256 bits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signature – 512 bits</a:t>
            </a:r>
          </a:p>
        </p:txBody>
      </p:sp>
    </p:spTree>
    <p:extLst>
      <p:ext uri="{BB962C8B-B14F-4D97-AF65-F5344CB8AC3E}">
        <p14:creationId xmlns:p14="http://schemas.microsoft.com/office/powerpoint/2010/main" val="217040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Goofycoin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762001"/>
            <a:ext cx="12191999" cy="22159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Goofy creates </a:t>
            </a:r>
            <a:r>
              <a:rPr lang="en-AU" sz="2400" dirty="0" smtClean="0">
                <a:latin typeface="Century Gothic" pitchFamily="34" charset="0"/>
              </a:rPr>
              <a:t>coins</a:t>
            </a:r>
            <a:endParaRPr lang="en-AU" sz="2400" dirty="0">
              <a:latin typeface="Century Gothic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Goofy transfers to Alice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Alice transfers to Bob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design?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3733800" cy="364358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goofycoi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6755" r="5746" b="3772"/>
          <a:stretch/>
        </p:blipFill>
        <p:spPr bwMode="auto">
          <a:xfrm>
            <a:off x="4191000" y="838200"/>
            <a:ext cx="7688179" cy="377742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goofycoi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" t="5013" r="1120"/>
          <a:stretch/>
        </p:blipFill>
        <p:spPr bwMode="auto">
          <a:xfrm>
            <a:off x="4419600" y="1491453"/>
            <a:ext cx="7620000" cy="403655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goofycoi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" t="3378" r="5582"/>
          <a:stretch/>
        </p:blipFill>
        <p:spPr bwMode="auto">
          <a:xfrm>
            <a:off x="4522125" y="2133600"/>
            <a:ext cx="7620000" cy="456897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14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Scroogecoin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762001"/>
            <a:ext cx="12191999" cy="22159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Scrooge publishes append-only ledger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block chain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digital signatures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transaction record</a:t>
            </a:r>
          </a:p>
        </p:txBody>
      </p:sp>
      <p:pic>
        <p:nvPicPr>
          <p:cNvPr id="3074" name="Picture 2" descr="Image result for scroogeco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5180099" cy="35052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124200"/>
            <a:ext cx="6366932" cy="3581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604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Scroogecoin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762001"/>
            <a:ext cx="12191999" cy="27699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Scrooge publishes append-only ledger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block chain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digital signatures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transaction record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double-spends</a:t>
            </a:r>
          </a:p>
        </p:txBody>
      </p:sp>
      <p:sp>
        <p:nvSpPr>
          <p:cNvPr id="2" name="AutoShape 2" descr="Image result for scroogecoi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scroogecoin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scroogecoin"/>
          <p:cNvSpPr>
            <a:spLocks noChangeAspect="1" noChangeArrowheads="1"/>
          </p:cNvSpPr>
          <p:nvPr/>
        </p:nvSpPr>
        <p:spPr bwMode="auto">
          <a:xfrm>
            <a:off x="1739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scroogecoin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scroogecoin"/>
          <p:cNvSpPr>
            <a:spLocks noChangeAspect="1" noChangeArrowheads="1"/>
          </p:cNvSpPr>
          <p:nvPr/>
        </p:nvSpPr>
        <p:spPr bwMode="auto">
          <a:xfrm>
            <a:off x="1892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scroogecoin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813"/>
          <a:stretch/>
        </p:blipFill>
        <p:spPr>
          <a:xfrm>
            <a:off x="3292812" y="1981200"/>
            <a:ext cx="8733705" cy="46121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8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Scroogecoin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762000"/>
            <a:ext cx="12191999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 err="1">
                <a:latin typeface="Century Gothic" pitchFamily="34" charset="0"/>
              </a:rPr>
              <a:t>CreateCoins</a:t>
            </a:r>
            <a:r>
              <a:rPr lang="en-AU" sz="2400" dirty="0">
                <a:latin typeface="Century Gothic" pitchFamily="34" charset="0"/>
              </a:rPr>
              <a:t> transaction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 err="1">
                <a:latin typeface="Century Gothic" pitchFamily="34" charset="0"/>
              </a:rPr>
              <a:t>PayCoins</a:t>
            </a:r>
            <a:r>
              <a:rPr lang="en-AU" sz="2400" dirty="0">
                <a:latin typeface="Century Gothic" pitchFamily="34" charset="0"/>
              </a:rPr>
              <a:t> transaction</a:t>
            </a:r>
          </a:p>
        </p:txBody>
      </p:sp>
      <p:sp>
        <p:nvSpPr>
          <p:cNvPr id="2" name="AutoShape 2" descr="Image result for scroogecoi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scroogecoin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scroogecoin"/>
          <p:cNvSpPr>
            <a:spLocks noChangeAspect="1" noChangeArrowheads="1"/>
          </p:cNvSpPr>
          <p:nvPr/>
        </p:nvSpPr>
        <p:spPr bwMode="auto">
          <a:xfrm>
            <a:off x="1739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scroogecoin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scroogecoin"/>
          <p:cNvSpPr>
            <a:spLocks noChangeAspect="1" noChangeArrowheads="1"/>
          </p:cNvSpPr>
          <p:nvPr/>
        </p:nvSpPr>
        <p:spPr bwMode="auto">
          <a:xfrm>
            <a:off x="1892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scroogecoin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9680322" cy="4648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26" y="2181726"/>
            <a:ext cx="9753600" cy="46126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4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Scroogecoin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762001"/>
            <a:ext cx="12191999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monopoly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fake transactions?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censorship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blackmail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money supply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400" dirty="0">
                <a:latin typeface="Century Gothic" pitchFamily="34" charset="0"/>
              </a:rPr>
              <a:t>boredom</a:t>
            </a:r>
          </a:p>
        </p:txBody>
      </p:sp>
      <p:sp>
        <p:nvSpPr>
          <p:cNvPr id="2" name="AutoShape 2" descr="Image result for scroogecoi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scroogecoin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scroogecoin"/>
          <p:cNvSpPr>
            <a:spLocks noChangeAspect="1" noChangeArrowheads="1"/>
          </p:cNvSpPr>
          <p:nvPr/>
        </p:nvSpPr>
        <p:spPr bwMode="auto">
          <a:xfrm>
            <a:off x="1739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scroogecoin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scroogecoin"/>
          <p:cNvSpPr>
            <a:spLocks noChangeAspect="1" noChangeArrowheads="1"/>
          </p:cNvSpPr>
          <p:nvPr/>
        </p:nvSpPr>
        <p:spPr bwMode="auto">
          <a:xfrm>
            <a:off x="1892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scroogecoin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" descr="SCROOGECOIN ($SCROOGE) - ~$8,000 USD - 1 TRILLION SCROOGE GIVEAWAY :  r/cryptogiveaways"/>
          <p:cNvSpPr>
            <a:spLocks noChangeAspect="1" noChangeArrowheads="1"/>
          </p:cNvSpPr>
          <p:nvPr/>
        </p:nvSpPr>
        <p:spPr bwMode="auto">
          <a:xfrm>
            <a:off x="2044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7158" t="11993" r="18280" b="10274"/>
          <a:stretch/>
        </p:blipFill>
        <p:spPr>
          <a:xfrm>
            <a:off x="4114800" y="790074"/>
            <a:ext cx="4572000" cy="58442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4533453"/>
            <a:ext cx="8610600" cy="23245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b="1" dirty="0" smtClean="0">
                <a:latin typeface="Century Gothic" pitchFamily="34" charset="0"/>
              </a:rPr>
              <a:t>decentralization</a:t>
            </a:r>
            <a:endParaRPr lang="en-US" sz="2600" b="1" dirty="0">
              <a:latin typeface="Century Gothic" pitchFamily="34" charset="0"/>
            </a:endParaRP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b="1" dirty="0">
                <a:latin typeface="Century Gothic" pitchFamily="34" charset="0"/>
              </a:rPr>
              <a:t>consensus 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b="1" dirty="0">
                <a:latin typeface="Century Gothic" pitchFamily="34" charset="0"/>
              </a:rPr>
              <a:t>minting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b="1" dirty="0">
                <a:latin typeface="Century Gothic" pitchFamily="34" charset="0"/>
              </a:rPr>
              <a:t>ledger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500" t="3737" r="764" b="2772"/>
          <a:stretch/>
        </p:blipFill>
        <p:spPr>
          <a:xfrm>
            <a:off x="7696200" y="838199"/>
            <a:ext cx="4191000" cy="51673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927" y="2514600"/>
            <a:ext cx="7543800" cy="42297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883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1" y="-11875"/>
            <a:ext cx="12192000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SHA-256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723544"/>
            <a:ext cx="12191999" cy="24006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SHA2 family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compression function</a:t>
            </a:r>
          </a:p>
          <a:p>
            <a:pPr marL="1200150" lvl="1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fixed-length collision-resistant hash function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 err="1">
                <a:latin typeface="Century Gothic" pitchFamily="34" charset="0"/>
              </a:rPr>
              <a:t>Merkle-Damgard</a:t>
            </a:r>
            <a:r>
              <a:rPr lang="en-AU" sz="2600" dirty="0">
                <a:latin typeface="Century Gothic" pitchFamily="34" charset="0"/>
              </a:rPr>
              <a:t> transform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6248400"/>
            <a:ext cx="10439401" cy="6001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768-bit input - 512 bit block size, 256 bit output</a:t>
            </a:r>
          </a:p>
        </p:txBody>
      </p:sp>
      <p:pic>
        <p:nvPicPr>
          <p:cNvPr id="2" name="Picture 2" descr="Image result for merkle damgard trans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76600"/>
            <a:ext cx="8778875" cy="2895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o You're Telling me - So you're telling me I can use the hash function twice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50232"/>
            <a:ext cx="5943600" cy="5943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5" t="21555" r="15556" b="21556"/>
          <a:stretch/>
        </p:blipFill>
        <p:spPr bwMode="auto">
          <a:xfrm>
            <a:off x="3108158" y="2057400"/>
            <a:ext cx="9067800" cy="42545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99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1" y="-11875"/>
            <a:ext cx="12192000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Bitcoin</a:t>
            </a:r>
          </a:p>
        </p:txBody>
      </p:sp>
      <p:sp>
        <p:nvSpPr>
          <p:cNvPr id="2" name="AutoShape 2" descr="Image result for scroogecoi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scroogecoin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scroogecoin"/>
          <p:cNvSpPr>
            <a:spLocks noChangeAspect="1" noChangeArrowheads="1"/>
          </p:cNvSpPr>
          <p:nvPr/>
        </p:nvSpPr>
        <p:spPr bwMode="auto">
          <a:xfrm>
            <a:off x="1739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scroogecoin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scroogecoin"/>
          <p:cNvSpPr>
            <a:spLocks noChangeAspect="1" noChangeArrowheads="1"/>
          </p:cNvSpPr>
          <p:nvPr/>
        </p:nvSpPr>
        <p:spPr bwMode="auto">
          <a:xfrm>
            <a:off x="1892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scroogecoin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" descr="SCROOGECOIN ($SCROOGE) - ~$8,000 USD - 1 TRILLION SCROOGE GIVEAWAY :  r/cryptogiveaways"/>
          <p:cNvSpPr>
            <a:spLocks noChangeAspect="1" noChangeArrowheads="1"/>
          </p:cNvSpPr>
          <p:nvPr/>
        </p:nvSpPr>
        <p:spPr bwMode="auto">
          <a:xfrm>
            <a:off x="2044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47792"/>
            <a:ext cx="11430000" cy="59116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14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Homework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2010"/>
            <a:ext cx="1219200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Chap 1: Intro to Cryptography and </a:t>
            </a:r>
            <a:r>
              <a:rPr lang="en-US" sz="2400" b="1" dirty="0" err="1">
                <a:latin typeface="Century Gothic" pitchFamily="34" charset="0"/>
              </a:rPr>
              <a:t>Cryptocurrencies</a:t>
            </a:r>
            <a:r>
              <a:rPr lang="en-US" sz="2400" dirty="0">
                <a:latin typeface="Century Gothic" pitchFamily="34" charset="0"/>
              </a:rPr>
              <a:t/>
            </a:r>
            <a:br>
              <a:rPr lang="en-US" sz="2400" dirty="0">
                <a:latin typeface="Century Gothic" pitchFamily="34" charset="0"/>
              </a:rPr>
            </a:br>
            <a:r>
              <a:rPr lang="en-US" sz="2400" dirty="0" err="1">
                <a:latin typeface="Century Gothic" pitchFamily="34" charset="0"/>
              </a:rPr>
              <a:t>Bitcoin</a:t>
            </a:r>
            <a:r>
              <a:rPr lang="en-US" sz="2400" dirty="0">
                <a:latin typeface="Century Gothic" pitchFamily="34" charset="0"/>
              </a:rPr>
              <a:t> and Cryptocurrency Technologies:</a:t>
            </a:r>
            <a:br>
              <a:rPr lang="en-US" sz="2400" dirty="0">
                <a:latin typeface="Century Gothic" pitchFamily="34" charset="0"/>
              </a:rPr>
            </a:br>
            <a:r>
              <a:rPr lang="en-US" sz="2400" dirty="0">
                <a:latin typeface="Century Gothic" pitchFamily="34" charset="0"/>
              </a:rPr>
              <a:t>		A Comprehensive Introduction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>
                <a:latin typeface="Century Gothic" pitchFamily="34" charset="0"/>
              </a:rPr>
              <a:t>Blockchain</a:t>
            </a:r>
            <a:r>
              <a:rPr lang="en-US" sz="2400" b="1" dirty="0">
                <a:latin typeface="Century Gothic" pitchFamily="34" charset="0"/>
              </a:rPr>
              <a:t> demo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4"/>
              </a:rPr>
              <a:t>link</a:t>
            </a:r>
            <a:r>
              <a:rPr lang="en-US" sz="2400" dirty="0">
                <a:latin typeface="Century Gothic" pitchFamily="34" charset="0"/>
              </a:rPr>
              <a:t>) (</a:t>
            </a:r>
            <a:r>
              <a:rPr lang="en-US" sz="2400" dirty="0">
                <a:latin typeface="Century Gothic" pitchFamily="34" charset="0"/>
                <a:hlinkClick r:id="rId5"/>
              </a:rPr>
              <a:t>code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>
                <a:latin typeface="Century Gothic" pitchFamily="34" charset="0"/>
              </a:rPr>
              <a:t>Merkle</a:t>
            </a:r>
            <a:r>
              <a:rPr lang="en-US" sz="2400" b="1" dirty="0">
                <a:latin typeface="Century Gothic" pitchFamily="34" charset="0"/>
              </a:rPr>
              <a:t> Trees </a:t>
            </a:r>
            <a:r>
              <a:rPr lang="en-US" sz="2400" dirty="0">
                <a:latin typeface="Century Gothic" pitchFamily="34" charset="0"/>
              </a:rPr>
              <a:t>(Nakamoto.com) (</a:t>
            </a:r>
            <a:r>
              <a:rPr lang="en-US" sz="2400" dirty="0">
                <a:latin typeface="Century Gothic" pitchFamily="34" charset="0"/>
                <a:hlinkClick r:id="rId6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Public Key Cryptography </a:t>
            </a:r>
            <a:r>
              <a:rPr lang="en-US" sz="2400" dirty="0">
                <a:latin typeface="Century Gothic" pitchFamily="34" charset="0"/>
              </a:rPr>
              <a:t>(Nakamoto.com) (</a:t>
            </a:r>
            <a:r>
              <a:rPr lang="en-US" sz="2400" dirty="0">
                <a:latin typeface="Century Gothic" pitchFamily="34" charset="0"/>
                <a:hlinkClick r:id="rId7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0" y="5046859"/>
            <a:ext cx="12192000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Further reading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5858470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000" dirty="0">
                <a:latin typeface="Century Gothic" pitchFamily="34" charset="0"/>
              </a:rPr>
              <a:t>The World’s Oldest </a:t>
            </a:r>
            <a:r>
              <a:rPr lang="en-US" sz="2000" dirty="0" err="1">
                <a:latin typeface="Century Gothic" pitchFamily="34" charset="0"/>
              </a:rPr>
              <a:t>Blockchain</a:t>
            </a:r>
            <a:r>
              <a:rPr lang="en-US" sz="2000" dirty="0">
                <a:latin typeface="Century Gothic" pitchFamily="34" charset="0"/>
              </a:rPr>
              <a:t> (</a:t>
            </a:r>
            <a:r>
              <a:rPr lang="en-US" sz="2000" dirty="0" smtClean="0">
                <a:latin typeface="Century Gothic" pitchFamily="34" charset="0"/>
                <a:hlinkClick r:id="rId8"/>
              </a:rPr>
              <a:t>link</a:t>
            </a:r>
            <a:r>
              <a:rPr lang="en-US" sz="2000" dirty="0" smtClean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000" dirty="0" smtClean="0">
                <a:latin typeface="Century Gothic" pitchFamily="34" charset="0"/>
              </a:rPr>
              <a:t>The </a:t>
            </a:r>
            <a:r>
              <a:rPr lang="en-US" sz="2000" dirty="0">
                <a:latin typeface="Century Gothic" pitchFamily="34" charset="0"/>
              </a:rPr>
              <a:t>Inventor of the </a:t>
            </a:r>
            <a:r>
              <a:rPr lang="en-US" sz="2000" dirty="0" err="1">
                <a:latin typeface="Century Gothic" pitchFamily="34" charset="0"/>
              </a:rPr>
              <a:t>Merkle</a:t>
            </a:r>
            <a:r>
              <a:rPr lang="en-US" sz="2000" dirty="0">
                <a:latin typeface="Century Gothic" pitchFamily="34" charset="0"/>
              </a:rPr>
              <a:t> Tree Wants DAOs to Rule the World (</a:t>
            </a:r>
            <a:r>
              <a:rPr lang="en-US" sz="2000" dirty="0">
                <a:latin typeface="Century Gothic" pitchFamily="34" charset="0"/>
                <a:hlinkClick r:id="rId9"/>
              </a:rPr>
              <a:t>link</a:t>
            </a:r>
            <a:r>
              <a:rPr lang="en-US" sz="2000" dirty="0">
                <a:latin typeface="Century Gothic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5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1" y="-11875"/>
            <a:ext cx="12192000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humor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2" name="AutoShape 2" descr="Image result for scroogecoi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scroogecoin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scroogecoin"/>
          <p:cNvSpPr>
            <a:spLocks noChangeAspect="1" noChangeArrowheads="1"/>
          </p:cNvSpPr>
          <p:nvPr/>
        </p:nvSpPr>
        <p:spPr bwMode="auto">
          <a:xfrm>
            <a:off x="1739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scroogecoin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scroogecoin"/>
          <p:cNvSpPr>
            <a:spLocks noChangeAspect="1" noChangeArrowheads="1"/>
          </p:cNvSpPr>
          <p:nvPr/>
        </p:nvSpPr>
        <p:spPr bwMode="auto">
          <a:xfrm>
            <a:off x="1892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scroogecoin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" descr="SCROOGECOIN ($SCROOGE) - ~$8,000 USD - 1 TRILLION SCROOGE GIVEAWAY :  r/cryptogiveaways"/>
          <p:cNvSpPr>
            <a:spLocks noChangeAspect="1" noChangeArrowheads="1"/>
          </p:cNvSpPr>
          <p:nvPr/>
        </p:nvSpPr>
        <p:spPr bwMode="auto">
          <a:xfrm>
            <a:off x="2044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51733"/>
          <a:stretch/>
        </p:blipFill>
        <p:spPr>
          <a:xfrm>
            <a:off x="729915" y="790074"/>
            <a:ext cx="9883033" cy="5867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47974"/>
          <a:stretch/>
        </p:blipFill>
        <p:spPr>
          <a:xfrm>
            <a:off x="2209800" y="832803"/>
            <a:ext cx="9296400" cy="59489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5497"/>
          <a:stretch/>
        </p:blipFill>
        <p:spPr>
          <a:xfrm>
            <a:off x="2819400" y="1049215"/>
            <a:ext cx="9067800" cy="57847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258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1" y="-11875"/>
            <a:ext cx="12192000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SHA-256</a:t>
            </a:r>
            <a:endParaRPr lang="en-US" sz="4000" b="1" cap="all" dirty="0">
              <a:latin typeface="Arial Rounded MT Bold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b="7158"/>
          <a:stretch/>
        </p:blipFill>
        <p:spPr bwMode="auto">
          <a:xfrm>
            <a:off x="0" y="72190"/>
            <a:ext cx="10873998" cy="530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-12700" y="4457343"/>
            <a:ext cx="9155875" cy="24006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b="1" dirty="0">
                <a:latin typeface="Century Gothic" pitchFamily="34" charset="0"/>
              </a:rPr>
              <a:t>for miners!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b="1" dirty="0">
                <a:latin typeface="Century Gothic" pitchFamily="34" charset="0"/>
              </a:rPr>
              <a:t>manipulate 32 bit words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b="1" dirty="0">
                <a:latin typeface="Century Gothic" pitchFamily="34" charset="0"/>
              </a:rPr>
              <a:t>32 bit modular addition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b="1" dirty="0">
                <a:latin typeface="Century Gothic" pitchFamily="34" charset="0"/>
              </a:rPr>
              <a:t>bitwise logic</a:t>
            </a:r>
          </a:p>
        </p:txBody>
      </p:sp>
    </p:spTree>
    <p:extLst>
      <p:ext uri="{BB962C8B-B14F-4D97-AF65-F5344CB8AC3E}">
        <p14:creationId xmlns:p14="http://schemas.microsoft.com/office/powerpoint/2010/main" val="282947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Hash functions utility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1"/>
            <a:ext cx="11887200" cy="5240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 smtClean="0">
                <a:latin typeface="Century Gothic" pitchFamily="34" charset="0"/>
              </a:rPr>
              <a:t>Swiss </a:t>
            </a:r>
            <a:r>
              <a:rPr lang="en-AU" sz="2600" dirty="0">
                <a:latin typeface="Century Gothic" pitchFamily="34" charset="0"/>
              </a:rPr>
              <a:t>Army knife of cryptography</a:t>
            </a:r>
          </a:p>
        </p:txBody>
      </p:sp>
      <p:sp>
        <p:nvSpPr>
          <p:cNvPr id="2" name="AutoShape 2" descr="Image result for hash function swiss army knife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hash function swiss army knif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" t="2961" r="9047" b="9165"/>
          <a:stretch/>
        </p:blipFill>
        <p:spPr bwMode="auto">
          <a:xfrm>
            <a:off x="152400" y="1524217"/>
            <a:ext cx="5334000" cy="525758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Image result for hash function swiss army knife"/>
          <p:cNvSpPr>
            <a:spLocks noChangeAspect="1" noChangeArrowheads="1"/>
          </p:cNvSpPr>
          <p:nvPr/>
        </p:nvSpPr>
        <p:spPr bwMode="auto">
          <a:xfrm>
            <a:off x="1739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hash function swiss army knife"/>
          <p:cNvSpPr>
            <a:spLocks noChangeAspect="1" noChangeArrowheads="1"/>
          </p:cNvSpPr>
          <p:nvPr/>
        </p:nvSpPr>
        <p:spPr bwMode="auto">
          <a:xfrm>
            <a:off x="1892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Image result for hash function swiss army knif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b="6528"/>
          <a:stretch/>
        </p:blipFill>
        <p:spPr bwMode="auto">
          <a:xfrm>
            <a:off x="5410200" y="1920875"/>
            <a:ext cx="6657352" cy="45561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9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Hash pointers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1"/>
            <a:ext cx="12191999" cy="12003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pointer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hash pointer = address + fingerprint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057508"/>
            <a:ext cx="12191999" cy="18004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retrieve information (address)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verify integrity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data structures using pointers?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501898" y="2667001"/>
            <a:ext cx="6718302" cy="1408331"/>
            <a:chOff x="609600" y="2667000"/>
            <a:chExt cx="6718302" cy="1408331"/>
          </a:xfrm>
        </p:grpSpPr>
        <p:sp>
          <p:nvSpPr>
            <p:cNvPr id="2" name="TextBox 1"/>
            <p:cNvSpPr txBox="1"/>
            <p:nvPr/>
          </p:nvSpPr>
          <p:spPr>
            <a:xfrm>
              <a:off x="609600" y="2837764"/>
              <a:ext cx="2590800" cy="12375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3600" dirty="0">
                  <a:latin typeface="Arial" pitchFamily="34" charset="0"/>
                  <a:cs typeface="Arial" pitchFamily="34" charset="0"/>
                </a:rPr>
                <a:t>data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99101" y="2667000"/>
              <a:ext cx="182880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>
                  <a:latin typeface="Arial" pitchFamily="34" charset="0"/>
                  <a:cs typeface="Arial" pitchFamily="34" charset="0"/>
                </a:rPr>
                <a:t>H(</a:t>
              </a:r>
              <a:r>
                <a:rPr lang="en-US" sz="3600" dirty="0">
                  <a:latin typeface="Arial" pitchFamily="34" charset="0"/>
                  <a:cs typeface="Arial" pitchFamily="34" charset="0"/>
                </a:rPr>
                <a:t>data</a:t>
              </a:r>
              <a:r>
                <a:rPr lang="en-US" sz="3600" i="1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  <p:cxnSp>
          <p:nvCxnSpPr>
            <p:cNvPr id="19" name="Elbow Connector 18"/>
            <p:cNvCxnSpPr/>
            <p:nvPr/>
          </p:nvCxnSpPr>
          <p:spPr>
            <a:xfrm rot="10800000" flipV="1">
              <a:off x="3200400" y="2977467"/>
              <a:ext cx="2298698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4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Hash tables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1"/>
            <a:ext cx="12191999" cy="12003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maps keys to values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phone </a:t>
            </a:r>
            <a:r>
              <a:rPr lang="en-AU" sz="2600" dirty="0" smtClean="0">
                <a:latin typeface="Century Gothic" pitchFamily="34" charset="0"/>
              </a:rPr>
              <a:t>directory</a:t>
            </a:r>
            <a:endParaRPr lang="en-AU" sz="2600" dirty="0">
              <a:latin typeface="Century Gothic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t="21111" r="6111" b="19333"/>
          <a:stretch/>
        </p:blipFill>
        <p:spPr bwMode="auto">
          <a:xfrm>
            <a:off x="3962400" y="1524000"/>
            <a:ext cx="8077200" cy="522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71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838200"/>
            <a:ext cx="5880100" cy="58801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humor</a:t>
            </a:r>
          </a:p>
        </p:txBody>
      </p:sp>
      <p:sp>
        <p:nvSpPr>
          <p:cNvPr id="2" name="AutoShape 4" descr="Image result for hash function meme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Image result for hash function meme"/>
          <p:cNvSpPr>
            <a:spLocks noChangeAspect="1" noChangeArrowheads="1"/>
          </p:cNvSpPr>
          <p:nvPr/>
        </p:nvSpPr>
        <p:spPr bwMode="auto">
          <a:xfrm>
            <a:off x="1739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Image result for hey gi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836698"/>
            <a:ext cx="7937500" cy="59531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yan Gosling Hey  - Hey girl, if we were being inserted into a hashtable, I'd make sure we had a bad hash function. So we could collid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8811"/>
            <a:ext cx="6553200" cy="65532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7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Block chain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12191999" cy="6001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b="1" dirty="0">
                <a:latin typeface="Century Gothic" pitchFamily="34" charset="0"/>
              </a:rPr>
              <a:t>linked list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38400" y="1226961"/>
            <a:ext cx="9359900" cy="2238134"/>
            <a:chOff x="0" y="1600200"/>
            <a:chExt cx="8445500" cy="1704734"/>
          </a:xfrm>
        </p:grpSpPr>
        <p:grpSp>
          <p:nvGrpSpPr>
            <p:cNvPr id="4" name="Group 3"/>
            <p:cNvGrpSpPr/>
            <p:nvPr/>
          </p:nvGrpSpPr>
          <p:grpSpPr>
            <a:xfrm>
              <a:off x="685800" y="1600200"/>
              <a:ext cx="1905000" cy="1704734"/>
              <a:chOff x="685800" y="1600200"/>
              <a:chExt cx="1905000" cy="17047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85800" y="2067367"/>
                <a:ext cx="1905000" cy="12375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85800" y="1600200"/>
                <a:ext cx="1905000" cy="46638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prev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: address</a:t>
                </a:r>
              </a:p>
            </p:txBody>
          </p:sp>
        </p:grpSp>
        <p:cxnSp>
          <p:nvCxnSpPr>
            <p:cNvPr id="13" name="Elbow Connector 12"/>
            <p:cNvCxnSpPr/>
            <p:nvPr/>
          </p:nvCxnSpPr>
          <p:spPr>
            <a:xfrm rot="10800000" flipV="1">
              <a:off x="0" y="1847164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276600" y="1600200"/>
              <a:ext cx="1905000" cy="1704734"/>
              <a:chOff x="3276600" y="1600200"/>
              <a:chExt cx="1905000" cy="1704734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276600" y="2067367"/>
                <a:ext cx="1905000" cy="12375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276600" y="1600200"/>
                <a:ext cx="1905000" cy="46638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prev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: address</a:t>
                </a:r>
              </a:p>
            </p:txBody>
          </p:sp>
        </p:grpSp>
        <p:cxnSp>
          <p:nvCxnSpPr>
            <p:cNvPr id="23" name="Elbow Connector 22"/>
            <p:cNvCxnSpPr/>
            <p:nvPr/>
          </p:nvCxnSpPr>
          <p:spPr>
            <a:xfrm rot="10800000" flipV="1">
              <a:off x="2590800" y="1847164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5867400" y="1600200"/>
              <a:ext cx="1905000" cy="1704734"/>
              <a:chOff x="5867400" y="1600200"/>
              <a:chExt cx="1905000" cy="170473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867400" y="2067367"/>
                <a:ext cx="1905000" cy="12375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867400" y="1600200"/>
                <a:ext cx="1905000" cy="46638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prev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: address</a:t>
                </a:r>
              </a:p>
            </p:txBody>
          </p:sp>
        </p:grpSp>
        <p:cxnSp>
          <p:nvCxnSpPr>
            <p:cNvPr id="26" name="Elbow Connector 25"/>
            <p:cNvCxnSpPr/>
            <p:nvPr/>
          </p:nvCxnSpPr>
          <p:spPr>
            <a:xfrm rot="10800000" flipV="1">
              <a:off x="5181600" y="1847164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10800000" flipV="1">
              <a:off x="7772400" y="1828801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0" y="3668228"/>
            <a:ext cx="12191999" cy="6001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b="1" dirty="0">
                <a:latin typeface="Century Gothic" pitchFamily="34" charset="0"/>
              </a:rPr>
              <a:t>block chain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7000" y="4191000"/>
            <a:ext cx="9131298" cy="2314334"/>
            <a:chOff x="1" y="4696066"/>
            <a:chExt cx="8445499" cy="1733068"/>
          </a:xfrm>
        </p:grpSpPr>
        <p:grpSp>
          <p:nvGrpSpPr>
            <p:cNvPr id="40" name="Group 39"/>
            <p:cNvGrpSpPr/>
            <p:nvPr/>
          </p:nvGrpSpPr>
          <p:grpSpPr>
            <a:xfrm>
              <a:off x="685801" y="4696066"/>
              <a:ext cx="1905000" cy="1704734"/>
              <a:chOff x="685800" y="1600200"/>
              <a:chExt cx="1905000" cy="17047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85800" y="2067367"/>
                <a:ext cx="1905000" cy="12375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85800" y="1600200"/>
                <a:ext cx="1905000" cy="46638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prev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: H(…)</a:t>
                </a:r>
              </a:p>
            </p:txBody>
          </p:sp>
        </p:grpSp>
        <p:cxnSp>
          <p:nvCxnSpPr>
            <p:cNvPr id="43" name="Elbow Connector 42"/>
            <p:cNvCxnSpPr/>
            <p:nvPr/>
          </p:nvCxnSpPr>
          <p:spPr>
            <a:xfrm rot="10800000" flipV="1">
              <a:off x="1" y="4943030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3276600" y="4724400"/>
              <a:ext cx="1905000" cy="1704734"/>
              <a:chOff x="685800" y="1600200"/>
              <a:chExt cx="1905000" cy="1704734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685800" y="2067367"/>
                <a:ext cx="1905000" cy="12375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85800" y="1600200"/>
                <a:ext cx="1905000" cy="46638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prev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: H(…)</a:t>
                </a:r>
              </a:p>
            </p:txBody>
          </p:sp>
        </p:grpSp>
        <p:cxnSp>
          <p:nvCxnSpPr>
            <p:cNvPr id="47" name="Elbow Connector 46"/>
            <p:cNvCxnSpPr/>
            <p:nvPr/>
          </p:nvCxnSpPr>
          <p:spPr>
            <a:xfrm rot="10800000" flipV="1">
              <a:off x="2590800" y="4971364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5867400" y="4724400"/>
              <a:ext cx="1905000" cy="1704734"/>
              <a:chOff x="685800" y="1600200"/>
              <a:chExt cx="1905000" cy="170473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685800" y="2067367"/>
                <a:ext cx="1905000" cy="12375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85800" y="1600200"/>
                <a:ext cx="1905000" cy="46638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prev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: H(…)</a:t>
                </a:r>
              </a:p>
            </p:txBody>
          </p:sp>
        </p:grpSp>
        <p:cxnSp>
          <p:nvCxnSpPr>
            <p:cNvPr id="51" name="Elbow Connector 50"/>
            <p:cNvCxnSpPr/>
            <p:nvPr/>
          </p:nvCxnSpPr>
          <p:spPr>
            <a:xfrm rot="10800000" flipV="1">
              <a:off x="5181600" y="4971364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/>
            <p:nvPr/>
          </p:nvCxnSpPr>
          <p:spPr>
            <a:xfrm rot="10800000" flipV="1">
              <a:off x="7772400" y="4971361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32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-11875"/>
            <a:ext cx="12191999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Block chain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12191999" cy="6001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application: tamper-evident log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98702" y="1676400"/>
            <a:ext cx="7785099" cy="1733068"/>
            <a:chOff x="774701" y="1676400"/>
            <a:chExt cx="7785099" cy="1733068"/>
          </a:xfrm>
        </p:grpSpPr>
        <p:sp>
          <p:nvSpPr>
            <p:cNvPr id="24" name="TextBox 23"/>
            <p:cNvSpPr txBox="1"/>
            <p:nvPr/>
          </p:nvSpPr>
          <p:spPr>
            <a:xfrm>
              <a:off x="6654800" y="1743417"/>
              <a:ext cx="1905000" cy="4663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000" dirty="0">
                  <a:latin typeface="Arial" pitchFamily="34" charset="0"/>
                  <a:cs typeface="Arial" pitchFamily="34" charset="0"/>
                </a:rPr>
                <a:t>H(…)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460501" y="1676400"/>
              <a:ext cx="1905000" cy="1704734"/>
              <a:chOff x="685800" y="1600200"/>
              <a:chExt cx="1905000" cy="170473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5800" y="2067367"/>
                <a:ext cx="1905000" cy="12375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5800" y="1600200"/>
                <a:ext cx="1905000" cy="46638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prev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: H(…)</a:t>
                </a:r>
              </a:p>
            </p:txBody>
          </p:sp>
        </p:grpSp>
        <p:cxnSp>
          <p:nvCxnSpPr>
            <p:cNvPr id="14" name="Elbow Connector 13"/>
            <p:cNvCxnSpPr/>
            <p:nvPr/>
          </p:nvCxnSpPr>
          <p:spPr>
            <a:xfrm rot="10800000" flipV="1">
              <a:off x="774701" y="1923364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4051300" y="1704734"/>
              <a:ext cx="1905000" cy="1704734"/>
              <a:chOff x="685800" y="1600200"/>
              <a:chExt cx="1905000" cy="170473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85800" y="2067367"/>
                <a:ext cx="1905000" cy="12375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85800" y="1600200"/>
                <a:ext cx="1905000" cy="46638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prev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: H(…)</a:t>
                </a:r>
              </a:p>
            </p:txBody>
          </p:sp>
        </p:grpSp>
        <p:cxnSp>
          <p:nvCxnSpPr>
            <p:cNvPr id="18" name="Elbow Connector 17"/>
            <p:cNvCxnSpPr/>
            <p:nvPr/>
          </p:nvCxnSpPr>
          <p:spPr>
            <a:xfrm rot="10800000" flipV="1">
              <a:off x="3365500" y="1951698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/>
            <p:nvPr/>
          </p:nvCxnSpPr>
          <p:spPr>
            <a:xfrm rot="10800000" flipV="1">
              <a:off x="5956300" y="1951698"/>
              <a:ext cx="673100" cy="438838"/>
            </a:xfrm>
            <a:prstGeom prst="bentConnector3">
              <a:avLst/>
            </a:prstGeom>
            <a:ln w="31750">
              <a:solidFill>
                <a:srgbClr val="FF0000"/>
              </a:solidFill>
              <a:headEnd type="diamond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0" y="3429000"/>
            <a:ext cx="12192000" cy="30008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user retains only final hash pointer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adversary tampers with data in block </a:t>
            </a:r>
            <a:r>
              <a:rPr lang="en-AU" sz="2600" i="1" dirty="0">
                <a:latin typeface="Century Gothic" pitchFamily="34" charset="0"/>
              </a:rPr>
              <a:t>k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inconsistency in block </a:t>
            </a:r>
            <a:r>
              <a:rPr lang="en-AU" sz="2600" i="1" dirty="0">
                <a:latin typeface="Century Gothic" pitchFamily="34" charset="0"/>
              </a:rPr>
              <a:t>k+1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whole log protected by single hash value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block chain vs. basic hashing</a:t>
            </a:r>
          </a:p>
        </p:txBody>
      </p:sp>
    </p:spTree>
    <p:extLst>
      <p:ext uri="{BB962C8B-B14F-4D97-AF65-F5344CB8AC3E}">
        <p14:creationId xmlns:p14="http://schemas.microsoft.com/office/powerpoint/2010/main" val="416663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1244</Words>
  <Application>Microsoft Office PowerPoint</Application>
  <PresentationFormat>Widescreen</PresentationFormat>
  <Paragraphs>244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Century Gothic</vt:lpstr>
      <vt:lpstr>Office Theme</vt:lpstr>
      <vt:lpstr>  Building Blocks  [hash structures + signatures + coins]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EE-382: Advanced Computer Networks</dc:title>
  <dc:creator>seecs</dc:creator>
  <cp:lastModifiedBy>Taha Ali</cp:lastModifiedBy>
  <cp:revision>784</cp:revision>
  <dcterms:created xsi:type="dcterms:W3CDTF">2006-08-16T00:00:00Z</dcterms:created>
  <dcterms:modified xsi:type="dcterms:W3CDTF">2023-06-05T15:54:12Z</dcterms:modified>
</cp:coreProperties>
</file>